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60" r:id="rId3"/>
    <p:sldId id="268" r:id="rId4"/>
    <p:sldId id="281" r:id="rId5"/>
    <p:sldId id="274" r:id="rId6"/>
    <p:sldId id="265" r:id="rId7"/>
    <p:sldId id="267" r:id="rId8"/>
    <p:sldId id="25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58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A1F607-637F-48C3-80D8-25D6000389F8}">
  <a:tblStyle styleId="{DAA1F607-637F-48C3-80D8-25D6000389F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3632"/>
  </p:normalViewPr>
  <p:slideViewPr>
    <p:cSldViewPr snapToGrid="0" snapToObjects="1">
      <p:cViewPr varScale="1">
        <p:scale>
          <a:sx n="54" d="100"/>
          <a:sy n="5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2544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61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40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24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38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ZA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*Year 1 turnover for KM OPCO's  - R 27 250 000.00</a:t>
            </a:r>
            <a:r>
              <a:rPr lang="en-ZA" dirty="0"/>
              <a:t> </a:t>
            </a:r>
            <a:r>
              <a:rPr lang="en-ZA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Sustainable revenue model based on a DHE contract renewable for 3 years</a:t>
            </a:r>
            <a:r>
              <a:rPr lang="en-ZA" dirty="0"/>
              <a:t> </a:t>
            </a:r>
            <a:r>
              <a:rPr lang="en-ZA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*Long term revenue model supported by Corporate partnerships, advertising sales, billed apprenticeship /work placements and introduction of a freemium model for the Gaming element</a:t>
            </a:r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43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30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294667"/>
                </a:solidFill>
              </a:rPr>
              <a:t>“</a:t>
            </a:r>
          </a:p>
        </p:txBody>
      </p:sp>
      <p:sp>
        <p:nvSpPr>
          <p:cNvPr id="28" name="Shape 2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534891" y="1796050"/>
            <a:ext cx="452399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534891" y="1796050"/>
            <a:ext cx="452399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300" b="1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59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ZA" dirty="0"/>
              <a:t>Creating Futures…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…Delivering </a:t>
            </a:r>
            <a:r>
              <a:rPr lang="en-ZA" dirty="0"/>
              <a:t>D</a:t>
            </a:r>
            <a:r>
              <a:rPr lang="en" dirty="0"/>
              <a:t>reams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753850"/>
            <a:ext cx="3048000" cy="1330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6" y="3070184"/>
            <a:ext cx="2149477" cy="84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86118" y="1393325"/>
            <a:ext cx="6541557" cy="300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endParaRPr lang="en-ZA" sz="5400" b="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buNone/>
            </a:pPr>
            <a:r>
              <a:rPr lang="en-ZA" sz="5400" b="0" dirty="0">
                <a:solidFill>
                  <a:schemeClr val="bg1">
                    <a:lumMod val="95000"/>
                  </a:schemeClr>
                </a:solidFill>
              </a:rPr>
              <a:t>What’s up with</a:t>
            </a:r>
            <a:r>
              <a:rPr lang="en-ZA" sz="54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ZA" sz="5400" dirty="0" err="1"/>
              <a:t>ARTI</a:t>
            </a:r>
            <a:r>
              <a:rPr lang="en-ZA" sz="5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SA</a:t>
            </a:r>
            <a:r>
              <a:rPr lang="en-ZA" sz="5400" dirty="0" err="1"/>
              <a:t>N</a:t>
            </a:r>
            <a:r>
              <a:rPr lang="en-ZA" sz="5400" dirty="0" err="1">
                <a:solidFill>
                  <a:schemeClr val="bg1">
                    <a:lumMod val="65000"/>
                  </a:schemeClr>
                </a:solidFill>
              </a:rPr>
              <a:t>life</a:t>
            </a:r>
            <a:r>
              <a:rPr lang="en-ZA" sz="5400" dirty="0">
                <a:solidFill>
                  <a:schemeClr val="bg1"/>
                </a:solidFill>
              </a:rPr>
              <a:t>?</a:t>
            </a:r>
          </a:p>
          <a:p>
            <a:pPr lvl="0" algn="r">
              <a:spcBef>
                <a:spcPts val="0"/>
              </a:spcBef>
              <a:buNone/>
            </a:pPr>
            <a:endParaRPr lang="en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4" name="Rounded Rectangle 3"/>
          <p:cNvSpPr/>
          <p:nvPr/>
        </p:nvSpPr>
        <p:spPr>
          <a:xfrm>
            <a:off x="6510560" y="-103452"/>
            <a:ext cx="2379751" cy="1039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862" y="283120"/>
            <a:ext cx="1582736" cy="575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3453562" y="1444422"/>
            <a:ext cx="5444966" cy="259386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42405" y="1045149"/>
            <a:ext cx="2270542" cy="2390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/>
            <a: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We’re building tomorrow’s world on OUR terms!</a:t>
            </a:r>
            <a:b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Fixing the future… delivering our dreams…</a:t>
            </a:r>
            <a:b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en-ZA" sz="16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Z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Someone (soon to be) Famous</a:t>
            </a:r>
            <a:br>
              <a:rPr lang="en-ZA" sz="1200" dirty="0"/>
            </a:br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5518673" y="4383813"/>
            <a:ext cx="2947595" cy="389070"/>
          </a:xfrm>
          <a:prstGeom prst="wedgeRectCallout">
            <a:avLst>
              <a:gd name="adj1" fmla="val -25901"/>
              <a:gd name="adj2" fmla="val -245064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ZA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We’re ALL OVER this place!</a:t>
            </a:r>
            <a:endParaRPr lang="en" sz="600" dirty="0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51152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b="1"/>
              <a:t>3</a:t>
            </a:fld>
            <a:endParaRPr lang="en" b="1" dirty="0"/>
          </a:p>
        </p:txBody>
      </p:sp>
      <p:sp>
        <p:nvSpPr>
          <p:cNvPr id="224" name="Shape 224"/>
          <p:cNvSpPr/>
          <p:nvPr/>
        </p:nvSpPr>
        <p:spPr>
          <a:xfrm>
            <a:off x="3895500" y="2302175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5089925" y="3181575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5708825" y="2131000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048275" y="3643875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619075" y="2457425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159950" y="3579125"/>
            <a:ext cx="96900" cy="96900"/>
          </a:xfrm>
          <a:prstGeom prst="ellipse">
            <a:avLst/>
          </a:prstGeom>
          <a:solidFill>
            <a:srgbClr val="FFA800"/>
          </a:solidFill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36" y="4200523"/>
            <a:ext cx="1925690" cy="755650"/>
          </a:xfrm>
          <a:prstGeom prst="rect">
            <a:avLst/>
          </a:prstGeom>
        </p:spPr>
      </p:pic>
      <p:sp>
        <p:nvSpPr>
          <p:cNvPr id="13" name="Shape 222">
            <a:extLst>
              <a:ext uri="{FF2B5EF4-FFF2-40B4-BE49-F238E27FC236}">
                <a16:creationId xmlns:a16="http://schemas.microsoft.com/office/drawing/2014/main" id="{F2AED3F3-ECBB-4CD9-AA34-0AFFFB1D3355}"/>
              </a:ext>
            </a:extLst>
          </p:cNvPr>
          <p:cNvSpPr/>
          <p:nvPr/>
        </p:nvSpPr>
        <p:spPr>
          <a:xfrm>
            <a:off x="3664577" y="717066"/>
            <a:ext cx="3510774" cy="389070"/>
          </a:xfrm>
          <a:prstGeom prst="wedgeRectCallout">
            <a:avLst>
              <a:gd name="adj1" fmla="val -31740"/>
              <a:gd name="adj2" fmla="val 330048"/>
            </a:avLst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ZA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We’re SO OVER this place!</a:t>
            </a:r>
            <a:endParaRPr lang="en" sz="600" dirty="0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42405" y="892885"/>
            <a:ext cx="2147400" cy="826965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br>
              <a:rPr lang="en-ZA" sz="4000" dirty="0">
                <a:solidFill>
                  <a:srgbClr val="FFC000"/>
                </a:solidFill>
              </a:rPr>
            </a:br>
            <a:r>
              <a:rPr lang="en-ZA" sz="4000" dirty="0">
                <a:solidFill>
                  <a:srgbClr val="FFC000"/>
                </a:solidFill>
              </a:rPr>
              <a:t>TOOLING UP!</a:t>
            </a:r>
            <a:endParaRPr lang="en" sz="4000" dirty="0">
              <a:solidFill>
                <a:srgbClr val="FFC000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cxnSp>
        <p:nvCxnSpPr>
          <p:cNvPr id="254" name="Shape 254"/>
          <p:cNvCxnSpPr>
            <a:endCxn id="255" idx="0"/>
          </p:cNvCxnSpPr>
          <p:nvPr/>
        </p:nvCxnSpPr>
        <p:spPr>
          <a:xfrm flipH="1">
            <a:off x="6085575" y="12000"/>
            <a:ext cx="7200" cy="10548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256" name="Shape 256"/>
          <p:cNvCxnSpPr>
            <a:stCxn id="255" idx="2"/>
            <a:endCxn id="257" idx="0"/>
          </p:cNvCxnSpPr>
          <p:nvPr/>
        </p:nvCxnSpPr>
        <p:spPr>
          <a:xfrm>
            <a:off x="6085575" y="1545300"/>
            <a:ext cx="7200" cy="7872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258" name="Shape 258"/>
          <p:cNvCxnSpPr>
            <a:stCxn id="259" idx="2"/>
          </p:cNvCxnSpPr>
          <p:nvPr/>
        </p:nvCxnSpPr>
        <p:spPr>
          <a:xfrm>
            <a:off x="6092725" y="4078212"/>
            <a:ext cx="0" cy="10653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60" name="Shape 260"/>
          <p:cNvCxnSpPr>
            <a:stCxn id="257" idx="2"/>
            <a:endCxn id="259" idx="0"/>
          </p:cNvCxnSpPr>
          <p:nvPr/>
        </p:nvCxnSpPr>
        <p:spPr>
          <a:xfrm>
            <a:off x="6092725" y="2811000"/>
            <a:ext cx="0" cy="788700"/>
          </a:xfrm>
          <a:prstGeom prst="straightConnector1">
            <a:avLst/>
          </a:prstGeom>
          <a:noFill/>
          <a:ln w="19050" cap="flat" cmpd="sng">
            <a:solidFill>
              <a:srgbClr val="FFA800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49496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ZA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</a:t>
            </a:r>
            <a:r>
              <a:rPr lang="en-ZA" sz="1800" b="1" dirty="0" err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Tech</a:t>
            </a:r>
            <a:endParaRPr lang="en" sz="18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956775" y="3599712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ZA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</a:t>
            </a:r>
            <a:r>
              <a:rPr lang="en-ZA" sz="1800" b="1" dirty="0" err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Engagement</a:t>
            </a:r>
            <a:endParaRPr lang="en" sz="1800" b="1" dirty="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9567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ZA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</a:t>
            </a:r>
            <a:r>
              <a:rPr lang="en-ZA" sz="1800" b="1" dirty="0" err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Touch</a:t>
            </a:r>
            <a:endParaRPr lang="en" sz="1800" b="1" dirty="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58725-9A36-4397-AAB3-4465C678988A}"/>
              </a:ext>
            </a:extLst>
          </p:cNvPr>
          <p:cNvSpPr/>
          <p:nvPr/>
        </p:nvSpPr>
        <p:spPr>
          <a:xfrm>
            <a:off x="542701" y="2036259"/>
            <a:ext cx="2211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ZA" sz="2000" b="1" dirty="0">
                <a:solidFill>
                  <a:schemeClr val="bg1">
                    <a:lumMod val="50000"/>
                  </a:schemeClr>
                </a:solidFill>
              </a:rPr>
              <a:t>ow we Plan to Get to Work</a:t>
            </a:r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Z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512095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4294967295"/>
          </p:nvPr>
        </p:nvSpPr>
        <p:spPr>
          <a:xfrm>
            <a:off x="501011" y="2074103"/>
            <a:ext cx="2147400" cy="13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 b="1" dirty="0">
                <a:solidFill>
                  <a:schemeClr val="bg1"/>
                </a:solidFill>
              </a:rPr>
              <a:t>Show us your </a:t>
            </a:r>
            <a:r>
              <a:rPr lang="en-ZA" sz="1400" b="1" dirty="0">
                <a:solidFill>
                  <a:schemeClr val="bg1"/>
                </a:solidFill>
              </a:rPr>
              <a:t>cash</a:t>
            </a:r>
            <a:r>
              <a:rPr lang="en" sz="1400" b="1" dirty="0">
                <a:solidFill>
                  <a:schemeClr val="bg1"/>
                </a:solidFill>
              </a:rPr>
              <a:t> &amp; we’ll deliver </a:t>
            </a:r>
            <a:r>
              <a:rPr lang="en-ZA" sz="1400" b="1" dirty="0">
                <a:solidFill>
                  <a:schemeClr val="bg1"/>
                </a:solidFill>
              </a:rPr>
              <a:t>our </a:t>
            </a:r>
            <a:r>
              <a:rPr lang="en" sz="1400" b="1" dirty="0">
                <a:solidFill>
                  <a:schemeClr val="bg1"/>
                </a:solidFill>
              </a:rPr>
              <a:t>App!</a:t>
            </a:r>
          </a:p>
        </p:txBody>
      </p:sp>
      <p:sp>
        <p:nvSpPr>
          <p:cNvPr id="285" name="Shape 285"/>
          <p:cNvSpPr/>
          <p:nvPr/>
        </p:nvSpPr>
        <p:spPr>
          <a:xfrm>
            <a:off x="52142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 dirty="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 sz="2400" dirty="0">
                <a:solidFill>
                  <a:schemeClr val="bg1"/>
                </a:solidFill>
              </a:rPr>
            </a:br>
            <a:br>
              <a:rPr lang="en" sz="2400" dirty="0">
                <a:solidFill>
                  <a:schemeClr val="bg1"/>
                </a:solidFill>
              </a:rPr>
            </a:br>
            <a:br>
              <a:rPr lang="en" sz="2400" dirty="0">
                <a:solidFill>
                  <a:schemeClr val="bg1"/>
                </a:solidFill>
              </a:rPr>
            </a:br>
            <a:br>
              <a:rPr lang="en" sz="2400" dirty="0">
                <a:solidFill>
                  <a:schemeClr val="bg1"/>
                </a:solidFill>
              </a:rPr>
            </a:br>
            <a:br>
              <a:rPr lang="en" sz="2400" dirty="0">
                <a:solidFill>
                  <a:schemeClr val="bg1"/>
                </a:solidFill>
              </a:rPr>
            </a:br>
            <a:r>
              <a:rPr lang="en" sz="2400" dirty="0">
                <a:solidFill>
                  <a:schemeClr val="bg1"/>
                </a:solidFill>
              </a:rPr>
              <a:t>ARTI</a:t>
            </a:r>
            <a:r>
              <a:rPr lang="en" sz="2400" dirty="0">
                <a:solidFill>
                  <a:schemeClr val="bg1">
                    <a:lumMod val="85000"/>
                  </a:schemeClr>
                </a:solidFill>
              </a:rPr>
              <a:t>SA</a:t>
            </a:r>
            <a:r>
              <a:rPr lang="en-ZA" sz="2400" dirty="0">
                <a:solidFill>
                  <a:schemeClr val="bg1"/>
                </a:solidFill>
              </a:rPr>
              <a:t>N</a:t>
            </a:r>
            <a:r>
              <a:rPr lang="en" sz="2400" dirty="0">
                <a:solidFill>
                  <a:schemeClr val="bg1">
                    <a:lumMod val="85000"/>
                  </a:schemeClr>
                </a:solidFill>
              </a:rPr>
              <a:t>life</a:t>
            </a:r>
            <a:r>
              <a:rPr lang="en" sz="2400" dirty="0">
                <a:solidFill>
                  <a:schemeClr val="bg1"/>
                </a:solidFill>
              </a:rPr>
              <a:t> A</a:t>
            </a:r>
            <a:r>
              <a:rPr lang="en-ZA" sz="2400" dirty="0">
                <a:solidFill>
                  <a:schemeClr val="bg1"/>
                </a:solidFill>
              </a:rPr>
              <a:t>pp</a:t>
            </a:r>
            <a:r>
              <a:rPr lang="en" sz="2400" dirty="0">
                <a:solidFill>
                  <a:schemeClr val="bg1"/>
                </a:solidFill>
              </a:rPr>
              <a:t> for </a:t>
            </a:r>
            <a:r>
              <a:rPr lang="en-ZA" sz="2400" dirty="0">
                <a:solidFill>
                  <a:schemeClr val="bg1"/>
                </a:solidFill>
              </a:rPr>
              <a:t>Android &amp; iOS</a:t>
            </a:r>
            <a:endParaRPr lang="en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9FF50-DCE9-4B6D-8CC7-96CEF04E0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367" y="2418267"/>
            <a:ext cx="1721408" cy="68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1201271" y="1881750"/>
            <a:ext cx="6777317" cy="138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ZA" sz="6600" dirty="0"/>
              <a:t>The Payback…</a:t>
            </a:r>
            <a:br>
              <a:rPr lang="en-ZA" sz="6600" dirty="0"/>
            </a:br>
            <a:br>
              <a:rPr lang="en-ZA" sz="6600" dirty="0"/>
            </a:br>
            <a:r>
              <a:rPr lang="en-ZA" sz="2800" dirty="0">
                <a:solidFill>
                  <a:srgbClr val="FFFFFF"/>
                </a:solidFill>
              </a:rPr>
              <a:t>For:</a:t>
            </a:r>
            <a:br>
              <a:rPr lang="en-ZA" sz="2800" dirty="0">
                <a:solidFill>
                  <a:srgbClr val="FFFFFF"/>
                </a:solidFill>
              </a:rPr>
            </a:br>
            <a:r>
              <a:rPr lang="en-ZA" sz="2800" dirty="0">
                <a:solidFill>
                  <a:srgbClr val="FFFFFF"/>
                </a:solidFill>
              </a:rPr>
              <a:t> Department of Higher Education &amp; Training</a:t>
            </a:r>
            <a:br>
              <a:rPr lang="en-ZA" sz="2800" dirty="0">
                <a:solidFill>
                  <a:srgbClr val="FFFFFF"/>
                </a:solidFill>
              </a:rPr>
            </a:br>
            <a:r>
              <a:rPr lang="en" sz="2800" dirty="0">
                <a:solidFill>
                  <a:srgbClr val="FFFFFF"/>
                </a:solidFill>
              </a:rPr>
              <a:t>K</a:t>
            </a:r>
            <a:r>
              <a:rPr lang="en-ZA" sz="2800" dirty="0" err="1">
                <a:solidFill>
                  <a:srgbClr val="FFFFFF"/>
                </a:solidFill>
              </a:rPr>
              <a:t>agiso</a:t>
            </a:r>
            <a:r>
              <a:rPr lang="en-ZA" sz="2800" dirty="0">
                <a:solidFill>
                  <a:srgbClr val="FFFFFF"/>
                </a:solidFill>
              </a:rPr>
              <a:t> </a:t>
            </a:r>
            <a:r>
              <a:rPr lang="en" sz="2800" dirty="0">
                <a:solidFill>
                  <a:srgbClr val="FFFFFF"/>
                </a:solidFill>
              </a:rPr>
              <a:t>M</a:t>
            </a:r>
            <a:r>
              <a:rPr lang="en-ZA" sz="2800" dirty="0" err="1">
                <a:solidFill>
                  <a:srgbClr val="FFFFFF"/>
                </a:solidFill>
              </a:rPr>
              <a:t>edia</a:t>
            </a:r>
            <a:endParaRPr lang="en" sz="2800" dirty="0">
              <a:solidFill>
                <a:srgbClr val="FFFFFF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6</a:t>
            </a:fld>
            <a:endParaRPr lang="en" dirty="0"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24366" y="634702"/>
            <a:ext cx="2047104" cy="117258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ZA" sz="3600" dirty="0">
                <a:solidFill>
                  <a:schemeClr val="bg1"/>
                </a:solidFill>
              </a:rPr>
              <a:t>By the Numbers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06" y="171489"/>
            <a:ext cx="1900237" cy="73042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9F044-E20B-40EF-BA5F-F57973CD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30783"/>
              </p:ext>
            </p:extLst>
          </p:nvPr>
        </p:nvGraphicFramePr>
        <p:xfrm>
          <a:off x="3316715" y="983456"/>
          <a:ext cx="5418494" cy="3863730"/>
        </p:xfrm>
        <a:graphic>
          <a:graphicData uri="http://schemas.openxmlformats.org/drawingml/2006/table">
            <a:tbl>
              <a:tblPr/>
              <a:tblGrid>
                <a:gridCol w="1685591">
                  <a:extLst>
                    <a:ext uri="{9D8B030D-6E8A-4147-A177-3AD203B41FA5}">
                      <a16:colId xmlns:a16="http://schemas.microsoft.com/office/drawing/2014/main" val="864697085"/>
                    </a:ext>
                  </a:extLst>
                </a:gridCol>
                <a:gridCol w="1204856">
                  <a:extLst>
                    <a:ext uri="{9D8B030D-6E8A-4147-A177-3AD203B41FA5}">
                      <a16:colId xmlns:a16="http://schemas.microsoft.com/office/drawing/2014/main" val="3540989621"/>
                    </a:ext>
                  </a:extLst>
                </a:gridCol>
                <a:gridCol w="978946">
                  <a:extLst>
                    <a:ext uri="{9D8B030D-6E8A-4147-A177-3AD203B41FA5}">
                      <a16:colId xmlns:a16="http://schemas.microsoft.com/office/drawing/2014/main" val="497869072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val="2937322075"/>
                    </a:ext>
                  </a:extLst>
                </a:gridCol>
              </a:tblGrid>
              <a:tr h="17344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Campaign Element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Kagiso Media  OPCOs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DHE Spend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Corporate Partners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42976"/>
                  </a:ext>
                </a:extLst>
              </a:tr>
              <a:tr h="16518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ShortForm content production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Reel African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   750 000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30924"/>
                  </a:ext>
                </a:extLst>
              </a:tr>
              <a:tr h="16518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Television Ad production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Brew Studios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   800 000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694391"/>
                  </a:ext>
                </a:extLst>
              </a:tr>
              <a:tr h="16518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ads &amp; imaging production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   750 000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565428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Television &amp; Radio Airing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MediaMark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7 500 000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R7 500 000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330707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 media campaign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Juta/Future Managers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1 500 000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66968"/>
                  </a:ext>
                </a:extLst>
              </a:tr>
              <a:tr h="17344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 / Roadshow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Juta/Future Managers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   500 000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R500 000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93708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Media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11 800 000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27206"/>
                  </a:ext>
                </a:extLst>
              </a:tr>
              <a:tr h="16518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349855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Development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 Office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2 000 000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24628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Development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 8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3 500 000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6019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&amp; 12-month Maintenance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Juta/Future Managers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1 200 000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774395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/>
                        <a:t>Total Technology Development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dirty="0"/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/>
                        <a:t> R          6 700 000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dirty="0"/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94832"/>
                  </a:ext>
                </a:extLst>
              </a:tr>
              <a:tr h="16518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937400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&amp; Project </a:t>
                      </a:r>
                      <a:r>
                        <a:rPr lang="en-Z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Mngt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Juta/Future Managers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         1 500 000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68090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65" marR="7965" marT="79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        20 000 000 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R8 000 000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41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8DBD18-A9D5-4375-8DAF-57E9EB81F04E}"/>
              </a:ext>
            </a:extLst>
          </p:cNvPr>
          <p:cNvSpPr txBox="1"/>
          <p:nvPr/>
        </p:nvSpPr>
        <p:spPr>
          <a:xfrm>
            <a:off x="268350" y="2915321"/>
            <a:ext cx="2775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000" b="1" kern="1200" dirty="0">
                <a:solidFill>
                  <a:schemeClr val="bg1"/>
                </a:solidFill>
              </a:rPr>
              <a:t>NOTES:</a:t>
            </a:r>
          </a:p>
          <a:p>
            <a:pPr lvl="0"/>
            <a:endParaRPr lang="en-ZA" sz="1000" b="1" kern="12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000" b="1" kern="1200" dirty="0">
                <a:solidFill>
                  <a:schemeClr val="bg1"/>
                </a:solidFill>
              </a:rPr>
              <a:t>Year 1 turnover for KM OPCO’s </a:t>
            </a:r>
          </a:p>
          <a:p>
            <a:pPr lvl="0"/>
            <a:r>
              <a:rPr lang="en-ZA" sz="1000" b="1" kern="1200" dirty="0">
                <a:solidFill>
                  <a:schemeClr val="bg1"/>
                </a:solidFill>
              </a:rPr>
              <a:t>R27 250,000</a:t>
            </a:r>
            <a:r>
              <a:rPr lang="en-ZA" sz="1000" b="1" dirty="0">
                <a:solidFill>
                  <a:schemeClr val="bg1"/>
                </a:solidFill>
              </a:rPr>
              <a:t> </a:t>
            </a:r>
            <a:r>
              <a:rPr lang="en-ZA" sz="1000" b="1" kern="1200" dirty="0">
                <a:solidFill>
                  <a:schemeClr val="bg1"/>
                </a:solidFill>
              </a:rPr>
              <a:t>* Sustainable revenue model based on 3-year DHE contract</a:t>
            </a:r>
          </a:p>
          <a:p>
            <a:pPr lvl="0"/>
            <a:endParaRPr lang="en-ZA" sz="1000" b="1" kern="1200" dirty="0">
              <a:solidFill>
                <a:schemeClr val="bg1"/>
              </a:solidFill>
            </a:endParaRPr>
          </a:p>
          <a:p>
            <a:pPr lvl="0"/>
            <a:r>
              <a:rPr lang="en-ZA" sz="1000" b="1" dirty="0">
                <a:solidFill>
                  <a:schemeClr val="bg1"/>
                </a:solidFill>
              </a:rPr>
              <a:t> </a:t>
            </a:r>
            <a:r>
              <a:rPr lang="en-ZA" sz="1000" b="1" kern="1200" dirty="0">
                <a:solidFill>
                  <a:schemeClr val="bg1"/>
                </a:solidFill>
              </a:rPr>
              <a:t>* Future revenue model supported by Corporate partnerships, advertising sales, billed apprenticeship placements &amp; freemium model for  Gaming element</a:t>
            </a:r>
            <a:r>
              <a:rPr lang="en-ZA" sz="10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 idx="4294967295"/>
          </p:nvPr>
        </p:nvSpPr>
        <p:spPr>
          <a:xfrm>
            <a:off x="1275150" y="1127748"/>
            <a:ext cx="6593700" cy="105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ZA" sz="2400" dirty="0">
                <a:solidFill>
                  <a:srgbClr val="FFA800"/>
                </a:solidFill>
              </a:rPr>
              <a:t>Thank You</a:t>
            </a:r>
            <a:r>
              <a:rPr lang="en" sz="2400" dirty="0">
                <a:solidFill>
                  <a:srgbClr val="FFA800"/>
                </a:solidFill>
              </a:rPr>
              <a:t>!</a:t>
            </a:r>
            <a:br>
              <a:rPr lang="en" sz="2400" dirty="0">
                <a:solidFill>
                  <a:srgbClr val="FFA800"/>
                </a:solidFill>
              </a:rPr>
            </a:br>
            <a:endParaRPr lang="en" sz="2400" dirty="0">
              <a:solidFill>
                <a:srgbClr val="FFA80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4294967295"/>
          </p:nvPr>
        </p:nvSpPr>
        <p:spPr>
          <a:xfrm>
            <a:off x="1275150" y="2069454"/>
            <a:ext cx="6593700" cy="16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Help Build our Community @</a:t>
            </a:r>
            <a:r>
              <a:rPr lang="en-US" sz="1600" dirty="0" err="1">
                <a:solidFill>
                  <a:schemeClr val="bg1"/>
                </a:solidFill>
              </a:rPr>
              <a:t>ARTISANlifeSA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#</a:t>
            </a:r>
            <a:r>
              <a:rPr lang="en-US" sz="1600" dirty="0" err="1">
                <a:solidFill>
                  <a:schemeClr val="bg1"/>
                </a:solidFill>
              </a:rPr>
              <a:t>CreatingFutures</a:t>
            </a:r>
            <a:r>
              <a:rPr lang="en-US" sz="1600" dirty="0">
                <a:solidFill>
                  <a:schemeClr val="bg1"/>
                </a:solidFill>
              </a:rPr>
              <a:t> #</a:t>
            </a:r>
            <a:r>
              <a:rPr lang="en-US" sz="1600" dirty="0" err="1">
                <a:solidFill>
                  <a:schemeClr val="bg1"/>
                </a:solidFill>
              </a:rPr>
              <a:t>DeliveringDreams</a:t>
            </a:r>
            <a:endParaRPr lang="en" sz="1600" dirty="0">
              <a:solidFill>
                <a:schemeClr val="bg1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7" name="Rounded Rectangle 6"/>
          <p:cNvSpPr/>
          <p:nvPr/>
        </p:nvSpPr>
        <p:spPr>
          <a:xfrm>
            <a:off x="6485734" y="-60525"/>
            <a:ext cx="2379751" cy="1039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49" y="292655"/>
            <a:ext cx="1524837" cy="5861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318</Words>
  <Application>Microsoft Office PowerPoint</Application>
  <PresentationFormat>On-screen Show (16:9)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Merriweather</vt:lpstr>
      <vt:lpstr>Open Sans</vt:lpstr>
      <vt:lpstr>Emilia template</vt:lpstr>
      <vt:lpstr>Creating Futures…  …Delivering Dreams</vt:lpstr>
      <vt:lpstr>PowerPoint Presentation</vt:lpstr>
      <vt:lpstr>We’re building tomorrow’s world on OUR terms!   Fixing the future… delivering our dreams…  Someone (soon to be) Famous </vt:lpstr>
      <vt:lpstr>       TOOLING UP!</vt:lpstr>
      <vt:lpstr>     ARTISANlife App for Android &amp; iOS</vt:lpstr>
      <vt:lpstr>The Payback…  For:  Department of Higher Education &amp; Training Kagiso Media</vt:lpstr>
      <vt:lpstr>By the Numbers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Wayne Staples</dc:creator>
  <cp:lastModifiedBy>Wayne Staples</cp:lastModifiedBy>
  <cp:revision>34</cp:revision>
  <dcterms:modified xsi:type="dcterms:W3CDTF">2017-09-04T13:22:52Z</dcterms:modified>
</cp:coreProperties>
</file>